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56.jpeg" ContentType="image/jpeg"/>
  <Override PartName="/ppt/media/image55.jpeg" ContentType="image/jpeg"/>
  <Override PartName="/ppt/media/image54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20.jpeg" ContentType="image/jpeg"/>
  <Override PartName="/ppt/media/image57.jpeg" ContentType="image/jpeg"/>
  <Override PartName="/ppt/media/image23.jpeg" ContentType="image/jpeg"/>
  <Override PartName="/ppt/media/image1.jpeg" ContentType="image/jpeg"/>
  <Override PartName="/ppt/media/image27.jpeg" ContentType="image/jpeg"/>
  <Override PartName="/ppt/media/image5.jpeg" ContentType="image/jpeg"/>
  <Override PartName="/ppt/media/image50.png" ContentType="image/png"/>
  <Override PartName="/ppt/media/image19.png" ContentType="image/png"/>
  <Override PartName="/ppt/media/image58.jpeg" ContentType="image/jpeg"/>
  <Override PartName="/ppt/media/image21.jpeg" ContentType="image/jpeg"/>
  <Override PartName="/ppt/media/image22.jpeg" ContentType="image/jpeg"/>
  <Override PartName="/ppt/media/image59.jpeg" ContentType="image/jpeg"/>
  <Override PartName="/ppt/media/image14.jpeg" ContentType="image/jpeg"/>
  <Override PartName="/ppt/media/image60.png" ContentType="image/png"/>
  <Override PartName="/ppt/media/image6.jpeg" ContentType="image/jpeg"/>
  <Override PartName="/ppt/media/image13.png" ContentType="image/png"/>
  <Override PartName="/ppt/media/image62.jpeg" ContentType="image/jpeg"/>
  <Override PartName="/ppt/media/image25.jpeg" ContentType="image/jpeg"/>
  <Override PartName="/ppt/media/image30.png" ContentType="image/png"/>
  <Override PartName="/ppt/media/image4.jpeg" ContentType="image/jpeg"/>
  <Override PartName="/ppt/media/image42.jpeg" ContentType="image/jpeg"/>
  <Override PartName="/ppt/media/image29.png" ContentType="image/png"/>
  <Override PartName="/ppt/media/image61.jpeg" ContentType="image/jpeg"/>
  <Override PartName="/ppt/media/image24.jpeg" ContentType="image/jpeg"/>
  <Override PartName="/ppt/media/image28.jpeg" ContentType="image/jpeg"/>
  <Override PartName="/ppt/media/image2.jpeg" ContentType="image/jpeg"/>
  <Override PartName="/ppt/media/image10.jpeg" ContentType="image/jpeg"/>
  <Override PartName="/ppt/media/image47.jpeg" ContentType="image/jpeg"/>
  <Override PartName="/ppt/media/image7.jpeg" ContentType="image/jpeg"/>
  <Override PartName="/ppt/media/image11.jpeg" ContentType="image/jpeg"/>
  <Override PartName="/ppt/media/image26.png" ContentType="image/png"/>
  <Override PartName="/ppt/media/image8.jpeg" ContentType="image/jpeg"/>
  <Override PartName="/ppt/media/image12.jpeg" ContentType="image/jpeg"/>
  <Override PartName="/ppt/media/image49.jpeg" ContentType="image/jpeg"/>
  <Override PartName="/ppt/media/image9.jpeg" ContentType="image/jpeg"/>
  <Override PartName="/ppt/media/image15.jpeg" ContentType="image/jpeg"/>
  <Override PartName="/ppt/media/image48.png" ContentType="image/png"/>
  <Override PartName="/ppt/media/image31.jpeg" ContentType="image/jpeg"/>
  <Override PartName="/ppt/media/image44.png" ContentType="image/pn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png" ContentType="image/png"/>
  <Override PartName="/ppt/media/image43.jpeg" ContentType="image/jpeg"/>
  <Override PartName="/ppt/media/image40.jpeg" ContentType="image/jpeg"/>
  <Override PartName="/ppt/media/image3.jpeg" ContentType="image/jpeg"/>
  <Override PartName="/ppt/media/image41.png" ContentType="image/png"/>
  <Override PartName="/ppt/media/image45.jpeg" ContentType="image/jpeg"/>
  <Override PartName="/ppt/media/image46.jpeg" ContentType="image/jpeg"/>
  <Override PartName="/ppt/media/image51.jpeg" ContentType="image/jpeg"/>
  <Override PartName="/ppt/media/image52.jpeg" ContentType="image/jpeg"/>
  <Override PartName="/ppt/media/image53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C7C3D6-6B32-453C-8913-518C446B646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D926DCE0-6DEE-4140-A826-936756F6A8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D5673D4-3705-499F-94A9-B6106BAEE0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71DA5A3-8F8A-4678-A4B7-CF7808F853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B1CE07B-94E8-4768-8680-1BC2F4E25B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80DB007-AB94-430B-AA40-1164C70307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751DCA8-108C-44FD-B7D0-6474C659833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EEB24E5D-8995-4BA6-9444-7CB6285D43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EE05DBC-6D95-444F-8086-BF1C8C30D98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062EE24C-8295-4674-9A42-177812FE29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6CDF645-81FD-42D4-A2F3-300DBE6CF55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915200" y="1788480"/>
            <a:ext cx="8361000" cy="209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89000"/>
              </a:lnSpc>
              <a:buNone/>
            </a:pPr>
            <a:r>
              <a:rPr b="0" lang="ru-RU" sz="7200" spc="-1" strike="noStrike" cap="all">
                <a:solidFill>
                  <a:schemeClr val="dk2"/>
                </a:solidFill>
                <a:latin typeface="Franklin Gothic Book"/>
              </a:rPr>
              <a:t>Образец заголовка</a:t>
            </a:r>
            <a:endParaRPr b="0" lang="en-US" sz="72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752760" y="6453360"/>
            <a:ext cx="160776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2584080" y="6453360"/>
            <a:ext cx="7022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983052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71B9891-2C5A-451D-B918-2D513AE5F140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752760" y="744120"/>
            <a:ext cx="10673640" cy="5349600"/>
            <a:chOff x="752760" y="744120"/>
            <a:chExt cx="10673640" cy="5349600"/>
          </a:xfrm>
        </p:grpSpPr>
        <p:sp>
          <p:nvSpPr>
            <p:cNvPr id="6" name="Freeform 6"/>
            <p:cNvSpPr/>
            <p:nvPr/>
          </p:nvSpPr>
          <p:spPr>
            <a:xfrm>
              <a:off x="8151840" y="1685520"/>
              <a:ext cx="3274560" cy="4408200"/>
            </a:xfrm>
            <a:custGeom>
              <a:avLst/>
              <a:gdLst>
                <a:gd name="textAreaLeft" fmla="*/ 0 w 3274560"/>
                <a:gd name="textAreaRight" fmla="*/ 3274920 w 3274560"/>
                <a:gd name="textAreaTop" fmla="*/ 0 h 4408200"/>
                <a:gd name="textAreaBottom" fmla="*/ 4408560 h 4408200"/>
              </a:gdLst>
              <a:ahLst/>
              <a:rect l="textAreaLeft" t="textAreaTop" r="textAreaRight" b="textAreaBottom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flipH="1" flipV="1">
              <a:off x="752400" y="743760"/>
              <a:ext cx="3275280" cy="4408200"/>
            </a:xfrm>
            <a:custGeom>
              <a:avLst/>
              <a:gdLst>
                <a:gd name="textAreaLeft" fmla="*/ 360 w 3275280"/>
                <a:gd name="textAreaRight" fmla="*/ 3276000 w 3275280"/>
                <a:gd name="textAreaTop" fmla="*/ -360 h 4408200"/>
                <a:gd name="textAreaBottom" fmla="*/ 4408200 h 4408200"/>
              </a:gdLst>
              <a:ahLst/>
              <a:rect l="textAreaLeft" t="textAreaTop" r="textAreaRight" b="textAreaBottom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Franklin Gothic Book"/>
              </a:rPr>
              <a:t>Click to edit the outline text format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Franklin Gothic Book"/>
              </a:rPr>
              <a:t>Second Outline Level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296000" indent="-288000">
              <a:lnSpc>
                <a:spcPct val="94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1800" spc="-1" strike="noStrike">
                <a:solidFill>
                  <a:schemeClr val="dk2"/>
                </a:solidFill>
                <a:latin typeface="Franklin Gothic Book"/>
              </a:rPr>
              <a:t>Third Outline Level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728000" indent="-216000">
              <a:lnSpc>
                <a:spcPct val="94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chemeClr val="dk2"/>
                </a:solidFill>
                <a:latin typeface="Franklin Gothic Book"/>
              </a:rPr>
              <a:t>Fourth Outline Level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160000" indent="-216000">
              <a:lnSpc>
                <a:spcPct val="9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Franklin Gothic Book"/>
              </a:rPr>
              <a:t>Fifth Outline Level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5" marL="2592000" indent="-216000">
              <a:lnSpc>
                <a:spcPct val="9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Franklin Gothic Book"/>
              </a:rPr>
              <a:t>Sixth Outline Level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6" marL="3024000" indent="-216000">
              <a:lnSpc>
                <a:spcPct val="9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Franklin Gothic Book"/>
              </a:rPr>
              <a:t>Seventh Outline Level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7"/>
          <p:cNvSpPr/>
          <p:nvPr/>
        </p:nvSpPr>
        <p:spPr>
          <a:xfrm>
            <a:off x="0" y="360"/>
            <a:ext cx="530316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3960" y="685800"/>
            <a:ext cx="3855240" cy="215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84000"/>
              </a:lnSpc>
              <a:buNone/>
            </a:pPr>
            <a:r>
              <a:rPr b="0" lang="ru-RU" sz="4800" spc="-1" strike="noStrike">
                <a:solidFill>
                  <a:schemeClr val="dk2"/>
                </a:solidFill>
                <a:latin typeface="Franklin Gothic Book"/>
              </a:rPr>
              <a:t>Образец заголовка</a:t>
            </a:r>
            <a:endParaRPr b="0" lang="en-US" sz="4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256080" y="685800"/>
            <a:ext cx="5211720" cy="5175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84120" indent="-384120" defTabSz="914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2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9144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2000" spc="-1" strike="noStrike">
                <a:solidFill>
                  <a:schemeClr val="dk2"/>
                </a:solidFill>
                <a:latin typeface="Franklin Gothic Book"/>
              </a:rPr>
              <a:t>Второй уровень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3716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800" spc="-1" strike="noStrike">
                <a:solidFill>
                  <a:schemeClr val="dk2"/>
                </a:solidFill>
                <a:latin typeface="Franklin Gothic Book"/>
              </a:rPr>
              <a:t>Третий уровень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8288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1800" spc="-1" strike="noStrike">
                <a:solidFill>
                  <a:schemeClr val="dk2"/>
                </a:solidFill>
                <a:latin typeface="Franklin Gothic Book"/>
              </a:rPr>
              <a:t>Четвертый уровень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2860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Пятый уровень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723960" y="2856240"/>
            <a:ext cx="3855240" cy="3010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13000"/>
              </a:lnSpc>
              <a:spcAft>
                <a:spcPts val="1500"/>
              </a:spcAft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28"/>
          </p:nvPr>
        </p:nvSpPr>
        <p:spPr>
          <a:xfrm>
            <a:off x="72396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29"/>
          </p:nvPr>
        </p:nvSpPr>
        <p:spPr>
          <a:xfrm>
            <a:off x="2206080" y="6453360"/>
            <a:ext cx="23734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sldNum" idx="30"/>
          </p:nvPr>
        </p:nvSpPr>
        <p:spPr>
          <a:xfrm>
            <a:off x="98830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AFF41ED-C956-43E4-B61F-4E49C97467BD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530352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Rectangle 7"/>
          <p:cNvSpPr/>
          <p:nvPr/>
        </p:nvSpPr>
        <p:spPr>
          <a:xfrm>
            <a:off x="0" y="360"/>
            <a:ext cx="5303160" cy="6857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23960" y="685800"/>
            <a:ext cx="3855240" cy="215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84000"/>
              </a:lnSpc>
              <a:buNone/>
            </a:pPr>
            <a:r>
              <a:rPr b="0" lang="ru-RU" sz="4800" spc="-1" strike="noStrike">
                <a:solidFill>
                  <a:schemeClr val="dk2"/>
                </a:solidFill>
                <a:latin typeface="Franklin Gothic Book"/>
              </a:rPr>
              <a:t>Образец заголовка</a:t>
            </a:r>
            <a:endParaRPr b="0" lang="en-US" sz="4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532120" y="0"/>
            <a:ext cx="6659640" cy="6857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Franklin Gothic Book"/>
              </a:rPr>
              <a:t>Вставка рисунка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723960" y="2855880"/>
            <a:ext cx="3855240" cy="301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13000"/>
              </a:lnSpc>
              <a:spcAft>
                <a:spcPts val="1500"/>
              </a:spcAft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dt" idx="31"/>
          </p:nvPr>
        </p:nvSpPr>
        <p:spPr>
          <a:xfrm>
            <a:off x="72396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ftr" idx="32"/>
          </p:nvPr>
        </p:nvSpPr>
        <p:spPr>
          <a:xfrm>
            <a:off x="2206080" y="6453360"/>
            <a:ext cx="23734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sldNum" idx="33"/>
          </p:nvPr>
        </p:nvSpPr>
        <p:spPr>
          <a:xfrm>
            <a:off x="98830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84FB6D58-04D1-4310-8DD7-3AC40888BF0B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8"/>
          <p:cNvSpPr/>
          <p:nvPr/>
        </p:nvSpPr>
        <p:spPr>
          <a:xfrm>
            <a:off x="530352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89000"/>
              </a:lnSpc>
              <a:buNone/>
            </a:pPr>
            <a:r>
              <a:rPr b="0" lang="ru-RU" sz="4400" spc="-1" strike="noStrike">
                <a:solidFill>
                  <a:schemeClr val="dk2"/>
                </a:solidFill>
                <a:latin typeface="Franklin Gothic Book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371600" y="2295360"/>
            <a:ext cx="9600840" cy="357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84120" indent="-384120" defTabSz="914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2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9144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2000" spc="-1" strike="noStrike">
                <a:solidFill>
                  <a:schemeClr val="dk2"/>
                </a:solidFill>
                <a:latin typeface="Franklin Gothic Book"/>
              </a:rPr>
              <a:t>Второй уровень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3716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800" spc="-1" strike="noStrike">
                <a:solidFill>
                  <a:schemeClr val="dk2"/>
                </a:solidFill>
                <a:latin typeface="Franklin Gothic Book"/>
              </a:rPr>
              <a:t>Третий уровень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8288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1800" spc="-1" strike="noStrike">
                <a:solidFill>
                  <a:schemeClr val="dk2"/>
                </a:solidFill>
                <a:latin typeface="Franklin Gothic Book"/>
              </a:rPr>
              <a:t>Четвертый уровень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2860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Пятый уровень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B3C33E6-78C0-4395-8F1A-45ACD093C044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596520" y="624240"/>
            <a:ext cx="1565280" cy="524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indent="0" defTabSz="914400">
              <a:lnSpc>
                <a:spcPct val="89000"/>
              </a:lnSpc>
              <a:buNone/>
            </a:pPr>
            <a:r>
              <a:rPr b="0" lang="ru-RU" sz="4400" spc="-1" strike="noStrike">
                <a:solidFill>
                  <a:schemeClr val="dk2"/>
                </a:solidFill>
                <a:latin typeface="Franklin Gothic Book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371600" y="624240"/>
            <a:ext cx="8179200" cy="5243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84120" indent="-384120" defTabSz="914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2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9144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2000" spc="-1" strike="noStrike">
                <a:solidFill>
                  <a:schemeClr val="dk2"/>
                </a:solidFill>
                <a:latin typeface="Franklin Gothic Book"/>
              </a:rPr>
              <a:t>Второй уровень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3716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800" spc="-1" strike="noStrike">
                <a:solidFill>
                  <a:schemeClr val="dk2"/>
                </a:solidFill>
                <a:latin typeface="Franklin Gothic Book"/>
              </a:rPr>
              <a:t>Третий уровень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8288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1800" spc="-1" strike="noStrike">
                <a:solidFill>
                  <a:schemeClr val="dk2"/>
                </a:solidFill>
                <a:latin typeface="Franklin Gothic Book"/>
              </a:rPr>
              <a:t>Четвертый уровень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2860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Пятый уровень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7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8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9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CB07FC8-274D-49B3-A5E2-F2357DE9D47D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89000"/>
              </a:lnSpc>
              <a:buNone/>
            </a:pPr>
            <a:r>
              <a:rPr b="0" lang="ru-RU" sz="4400" spc="-1" strike="noStrike">
                <a:solidFill>
                  <a:schemeClr val="dk2"/>
                </a:solidFill>
                <a:latin typeface="Franklin Gothic Book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84120" indent="-384120" defTabSz="914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2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9144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2000" spc="-1" strike="noStrike">
                <a:solidFill>
                  <a:schemeClr val="dk2"/>
                </a:solidFill>
                <a:latin typeface="Franklin Gothic Book"/>
              </a:rPr>
              <a:t>Второй уровень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3716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800" spc="-1" strike="noStrike">
                <a:solidFill>
                  <a:schemeClr val="dk2"/>
                </a:solidFill>
                <a:latin typeface="Franklin Gothic Book"/>
              </a:rPr>
              <a:t>Третий уровень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8288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1800" spc="-1" strike="noStrike">
                <a:solidFill>
                  <a:schemeClr val="dk2"/>
                </a:solidFill>
                <a:latin typeface="Franklin Gothic Book"/>
              </a:rPr>
              <a:t>Четвертый уровень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2860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Пятый уровень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0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1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2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986252D-DE9F-45A7-BD5B-202370533D74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65000" y="1301400"/>
            <a:ext cx="961272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89000"/>
              </a:lnSpc>
              <a:buNone/>
            </a:pPr>
            <a:r>
              <a:rPr b="0" lang="ru-RU" sz="7200" spc="-1" strike="noStrike" cap="all">
                <a:solidFill>
                  <a:schemeClr val="accent1"/>
                </a:solidFill>
                <a:latin typeface="Franklin Gothic Book"/>
              </a:rPr>
              <a:t>Образец заголовка</a:t>
            </a:r>
            <a:endParaRPr b="0" lang="en-US" sz="72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65000" y="4216320"/>
            <a:ext cx="96127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914400">
              <a:lnSpc>
                <a:spcPct val="112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24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3"/>
          </p:nvPr>
        </p:nvSpPr>
        <p:spPr>
          <a:xfrm>
            <a:off x="739080" y="6453360"/>
            <a:ext cx="162216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14"/>
          </p:nvPr>
        </p:nvSpPr>
        <p:spPr>
          <a:xfrm>
            <a:off x="2584440" y="6453360"/>
            <a:ext cx="7022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15"/>
          </p:nvPr>
        </p:nvSpPr>
        <p:spPr>
          <a:xfrm>
            <a:off x="983052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E64E0DD-5A9D-43B2-82BF-3089B1765457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Freeform 6"/>
          <p:cNvSpPr/>
          <p:nvPr/>
        </p:nvSpPr>
        <p:spPr>
          <a:xfrm>
            <a:off x="8151840" y="1685520"/>
            <a:ext cx="3274560" cy="4408200"/>
          </a:xfrm>
          <a:custGeom>
            <a:avLst/>
            <a:gdLst>
              <a:gd name="textAreaLeft" fmla="*/ 0 w 3274560"/>
              <a:gd name="textAreaRight" fmla="*/ 3274920 w 3274560"/>
              <a:gd name="textAreaTop" fmla="*/ 0 h 4408200"/>
              <a:gd name="textAreaBottom" fmla="*/ 4408560 h 4408200"/>
            </a:gdLst>
            <a:ahLst/>
            <a:rect l="textAreaLeft" t="textAreaTop" r="textAreaRight" b="textAreaBottom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89000"/>
              </a:lnSpc>
              <a:buNone/>
            </a:pPr>
            <a:r>
              <a:rPr b="0" lang="ru-RU" sz="4400" spc="-1" strike="noStrike">
                <a:solidFill>
                  <a:schemeClr val="dk2"/>
                </a:solidFill>
                <a:latin typeface="Franklin Gothic Book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4447440" cy="358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84120" indent="-384120" defTabSz="914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2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9144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2000" spc="-1" strike="noStrike">
                <a:solidFill>
                  <a:schemeClr val="dk2"/>
                </a:solidFill>
                <a:latin typeface="Franklin Gothic Book"/>
              </a:rPr>
              <a:t>Второй уровень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3716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800" spc="-1" strike="noStrike">
                <a:solidFill>
                  <a:schemeClr val="dk2"/>
                </a:solidFill>
                <a:latin typeface="Franklin Gothic Book"/>
              </a:rPr>
              <a:t>Третий уровень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8288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1800" spc="-1" strike="noStrike">
                <a:solidFill>
                  <a:schemeClr val="dk2"/>
                </a:solidFill>
                <a:latin typeface="Franklin Gothic Book"/>
              </a:rPr>
              <a:t>Четвертый уровень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2860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Пятый уровень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525360" y="2286000"/>
            <a:ext cx="4447440" cy="3580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84120" indent="-384120" defTabSz="914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2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9144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2000" spc="-1" strike="noStrike">
                <a:solidFill>
                  <a:schemeClr val="dk2"/>
                </a:solidFill>
                <a:latin typeface="Franklin Gothic Book"/>
              </a:rPr>
              <a:t>Второй уровень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3716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800" spc="-1" strike="noStrike">
                <a:solidFill>
                  <a:schemeClr val="dk2"/>
                </a:solidFill>
                <a:latin typeface="Franklin Gothic Book"/>
              </a:rPr>
              <a:t>Третий уровень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8288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1800" spc="-1" strike="noStrike">
                <a:solidFill>
                  <a:schemeClr val="dk2"/>
                </a:solidFill>
                <a:latin typeface="Franklin Gothic Book"/>
              </a:rPr>
              <a:t>Четвертый уровень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2860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Пятый уровень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16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 idx="17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 idx="18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B638A4C-9B0D-4B7D-A901-3E38E3063E04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89000"/>
              </a:lnSpc>
              <a:buNone/>
            </a:pPr>
            <a:r>
              <a:rPr b="0" lang="ru-RU" sz="4400" spc="-1" strike="noStrike">
                <a:solidFill>
                  <a:schemeClr val="dk2"/>
                </a:solidFill>
                <a:latin typeface="Franklin Gothic Book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371600" y="2340720"/>
            <a:ext cx="444348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84000"/>
              </a:lnSpc>
              <a:buNone/>
              <a:tabLst>
                <a:tab algn="l" pos="0"/>
              </a:tabLst>
            </a:pPr>
            <a:r>
              <a:rPr b="0" lang="ru-RU" sz="3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30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371600" y="3305160"/>
            <a:ext cx="4443480" cy="25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84120" indent="-384120" defTabSz="914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2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9144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2000" spc="-1" strike="noStrike">
                <a:solidFill>
                  <a:schemeClr val="dk2"/>
                </a:solidFill>
                <a:latin typeface="Franklin Gothic Book"/>
              </a:rPr>
              <a:t>Второй уровень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3716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800" spc="-1" strike="noStrike">
                <a:solidFill>
                  <a:schemeClr val="dk2"/>
                </a:solidFill>
                <a:latin typeface="Franklin Gothic Book"/>
              </a:rPr>
              <a:t>Третий уровень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8288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1800" spc="-1" strike="noStrike">
                <a:solidFill>
                  <a:schemeClr val="dk2"/>
                </a:solidFill>
                <a:latin typeface="Franklin Gothic Book"/>
              </a:rPr>
              <a:t>Четвертый уровень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2860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Пятый уровень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525000" y="2340720"/>
            <a:ext cx="444348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84000"/>
              </a:lnSpc>
              <a:buNone/>
              <a:tabLst>
                <a:tab algn="l" pos="0"/>
              </a:tabLst>
            </a:pPr>
            <a:r>
              <a:rPr b="0" lang="ru-RU" sz="3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30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525000" y="3305160"/>
            <a:ext cx="4443480" cy="25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84120" indent="-384120" defTabSz="91440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2000" spc="-1" strike="noStrike">
                <a:solidFill>
                  <a:schemeClr val="dk2"/>
                </a:solidFill>
                <a:latin typeface="Franklin Gothic Book"/>
              </a:rPr>
              <a:t>Образец текста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9144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2000" spc="-1" strike="noStrike">
                <a:solidFill>
                  <a:schemeClr val="dk2"/>
                </a:solidFill>
                <a:latin typeface="Franklin Gothic Book"/>
              </a:rPr>
              <a:t>Второй уровень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3716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800" spc="-1" strike="noStrike">
                <a:solidFill>
                  <a:schemeClr val="dk2"/>
                </a:solidFill>
                <a:latin typeface="Franklin Gothic Book"/>
              </a:rPr>
              <a:t>Третий уровень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8288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–"/>
            </a:pPr>
            <a:r>
              <a:rPr b="0" i="1" lang="ru-RU" sz="1800" spc="-1" strike="noStrike">
                <a:solidFill>
                  <a:schemeClr val="dk2"/>
                </a:solidFill>
                <a:latin typeface="Franklin Gothic Book"/>
              </a:rPr>
              <a:t>Четвертый уровень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286000" indent="-384120" defTabSz="91440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1a2e40"/>
              </a:buClr>
              <a:buFont typeface="Franklin Gothic Book"/>
              <a:buChar char="■"/>
            </a:pPr>
            <a:r>
              <a:rPr b="0" lang="ru-RU" sz="1600" spc="-1" strike="noStrike">
                <a:solidFill>
                  <a:schemeClr val="dk2"/>
                </a:solidFill>
                <a:latin typeface="Franklin Gothic Book"/>
              </a:rPr>
              <a:t>Пятый уровень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dt" idx="19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ftr" idx="20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sldNum" idx="21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668C7C4D-9D0E-41FA-8EC7-1928B623D0F7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89000"/>
              </a:lnSpc>
              <a:buNone/>
            </a:pPr>
            <a:r>
              <a:rPr b="0" lang="ru-RU" sz="4400" spc="-1" strike="noStrike">
                <a:solidFill>
                  <a:schemeClr val="dk2"/>
                </a:solidFill>
                <a:latin typeface="Franklin Gothic Book"/>
              </a:rPr>
              <a:t>Образец заголовка</a:t>
            </a:r>
            <a:endParaRPr b="0" lang="en-US" sz="44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dt" idx="22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ftr" idx="23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sldNum" idx="24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B331C28-3D63-497D-8608-F094B403EB8D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afb"/>
            </a:gs>
            <a:gs pos="74000">
              <a:srgbClr val="bcd5d9"/>
            </a:gs>
            <a:gs pos="83000">
              <a:srgbClr val="bcd5d9"/>
            </a:gs>
            <a:gs pos="100000">
              <a:srgbClr val="d2e3e6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dt" idx="25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ftr" idx="26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27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pc="-1" strike="noStrike">
                <a:solidFill>
                  <a:schemeClr val="dk2"/>
                </a:solidFill>
                <a:latin typeface="Franklin Gothic Book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DA58C3B-4D12-48AB-B809-025B864B50DC}" type="slidenum">
              <a:rPr b="0" lang="ru-RU" sz="1200" spc="-1" strike="noStrike">
                <a:solidFill>
                  <a:schemeClr val="dk2"/>
                </a:solidFill>
                <a:latin typeface="Franklin Gothic Book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Franklin Gothic Book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Franklin Gothic Book"/>
              </a:rPr>
              <a:t>Click to edit the outline text format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2"/>
                </a:solidFill>
                <a:latin typeface="Franklin Gothic Book"/>
              </a:rPr>
              <a:t>Second Outline Level</a:t>
            </a:r>
            <a:endParaRPr b="0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2" marL="1296000" indent="-288000">
              <a:lnSpc>
                <a:spcPct val="94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1800" spc="-1" strike="noStrike">
                <a:solidFill>
                  <a:schemeClr val="dk2"/>
                </a:solidFill>
                <a:latin typeface="Franklin Gothic Book"/>
              </a:rPr>
              <a:t>Third Outline Level</a:t>
            </a:r>
            <a:endParaRPr b="0" i="1" lang="en-US" sz="1800" spc="-1" strike="noStrike">
              <a:solidFill>
                <a:schemeClr val="dk2"/>
              </a:solidFill>
              <a:latin typeface="Franklin Gothic Book"/>
            </a:endParaRPr>
          </a:p>
          <a:p>
            <a:pPr lvl="3" marL="1728000" indent="-216000">
              <a:lnSpc>
                <a:spcPct val="94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chemeClr val="dk2"/>
                </a:solidFill>
                <a:latin typeface="Franklin Gothic Book"/>
              </a:rPr>
              <a:t>Fourth Outline Level</a:t>
            </a:r>
            <a:endParaRPr b="0" lang="en-US" sz="1600" spc="-1" strike="noStrike">
              <a:solidFill>
                <a:schemeClr val="dk2"/>
              </a:solidFill>
              <a:latin typeface="Franklin Gothic Book"/>
            </a:endParaRPr>
          </a:p>
          <a:p>
            <a:pPr lvl="4" marL="2160000" indent="-216000">
              <a:lnSpc>
                <a:spcPct val="9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Franklin Gothic Book"/>
              </a:rPr>
              <a:t>Fifth Outline Level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5" marL="2592000" indent="-216000">
              <a:lnSpc>
                <a:spcPct val="9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Franklin Gothic Book"/>
              </a:rPr>
              <a:t>Sixth Outline Level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  <a:p>
            <a:pPr lvl="6" marL="3024000" indent="-216000">
              <a:lnSpc>
                <a:spcPct val="9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2"/>
                </a:solidFill>
                <a:latin typeface="Franklin Gothic Book"/>
              </a:rPr>
              <a:t>Seventh Outline Level</a:t>
            </a: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image" Target="../media/image40.jpeg"/><Relationship Id="rId7" Type="http://schemas.openxmlformats.org/officeDocument/2006/relationships/image" Target="../media/image41.png"/><Relationship Id="rId8" Type="http://schemas.openxmlformats.org/officeDocument/2006/relationships/image" Target="../media/image42.jpeg"/><Relationship Id="rId9" Type="http://schemas.openxmlformats.org/officeDocument/2006/relationships/image" Target="../media/image43.jpeg"/><Relationship Id="rId10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jpeg"/><Relationship Id="rId7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jpeg"/><Relationship Id="rId7" Type="http://schemas.openxmlformats.org/officeDocument/2006/relationships/image" Target="../media/image56.jpeg"/><Relationship Id="rId8" Type="http://schemas.openxmlformats.org/officeDocument/2006/relationships/image" Target="../media/image57.jpeg"/><Relationship Id="rId9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image" Target="../media/image60.pn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132160" y="1952280"/>
            <a:ext cx="5667120" cy="100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59305" lnSpcReduction="10000"/>
          </a:bodyPr>
          <a:p>
            <a:pPr indent="0" algn="ctr" defTabSz="914400">
              <a:lnSpc>
                <a:spcPct val="89000"/>
              </a:lnSpc>
              <a:buNone/>
            </a:pPr>
            <a:r>
              <a:rPr b="1" lang="ru-RU" sz="2000" spc="-1" strike="noStrike" cap="all">
                <a:solidFill>
                  <a:schemeClr val="dk2"/>
                </a:solidFill>
                <a:latin typeface="Arial"/>
              </a:rPr>
              <a:t>Казахский национальный университет имени аль-Фараби</a:t>
            </a:r>
            <a:br>
              <a:rPr sz="2000"/>
            </a:br>
            <a:br>
              <a:rPr sz="2000"/>
            </a:br>
            <a:r>
              <a:rPr b="1" lang="ru-RU" sz="2000" spc="-1" strike="noStrike" cap="all">
                <a:solidFill>
                  <a:schemeClr val="dk2"/>
                </a:solidFill>
                <a:latin typeface="Arial"/>
              </a:rPr>
              <a:t>Факультет философии и политологии</a:t>
            </a:r>
            <a:br>
              <a:rPr sz="2000"/>
            </a:br>
            <a:br>
              <a:rPr sz="2000"/>
            </a:br>
            <a:r>
              <a:rPr b="1" lang="ru-RU" sz="2000" spc="-1" strike="noStrike" cap="all">
                <a:solidFill>
                  <a:schemeClr val="dk2"/>
                </a:solidFill>
                <a:latin typeface="Arial"/>
              </a:rPr>
              <a:t>Кафедра религиоведения и культурологии</a:t>
            </a:r>
            <a:br>
              <a:rPr sz="2000"/>
            </a:br>
            <a:endParaRPr b="0" lang="en-US" sz="2000" spc="-1" strike="noStrike">
              <a:solidFill>
                <a:schemeClr val="dk1"/>
              </a:solidFill>
              <a:latin typeface="Franklin Gothic 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2090160" y="2955960"/>
            <a:ext cx="9622080" cy="957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12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Arial"/>
              </a:rPr>
              <a:t>Дисциплина: Философия и теория культуры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Прямоугольник 5"/>
          <p:cNvSpPr/>
          <p:nvPr/>
        </p:nvSpPr>
        <p:spPr>
          <a:xfrm>
            <a:off x="2563560" y="4087080"/>
            <a:ext cx="835992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26800" indent="-226800" algn="ctr" defTabSz="457200">
              <a:lnSpc>
                <a:spcPct val="15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chemeClr val="accent6">
                    <a:lumMod val="50000"/>
                  </a:schemeClr>
                </a:solidFill>
                <a:latin typeface="Arial"/>
                <a:ea typeface="Calibri"/>
              </a:rPr>
              <a:t>Философия культуры в Англии и США XX века.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Прямоугольник 3"/>
          <p:cNvSpPr/>
          <p:nvPr/>
        </p:nvSpPr>
        <p:spPr>
          <a:xfrm>
            <a:off x="4869720" y="5874480"/>
            <a:ext cx="302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Arial"/>
              </a:rPr>
              <a:t>Лектор: Жолдубаева А.К.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Этапы развития позитивизма"/>
          <p:cNvPicPr/>
          <p:nvPr/>
        </p:nvPicPr>
        <p:blipFill>
          <a:blip r:embed="rId1"/>
          <a:stretch/>
        </p:blipFill>
        <p:spPr>
          <a:xfrm>
            <a:off x="2414160" y="519480"/>
            <a:ext cx="8165160" cy="612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1"/>
          <p:cNvSpPr/>
          <p:nvPr/>
        </p:nvSpPr>
        <p:spPr>
          <a:xfrm>
            <a:off x="1197720" y="461880"/>
            <a:ext cx="1041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В основе идеологии протестантизма – учение реформаторов (Мартина Лютера, 1483-1546; Жана Кальвина, 1509-1564 и др.)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2" descr="Человек, перевернувший мир с ног на голову: Великий реформатор и  проповедник Мартин Лютер"/>
          <p:cNvPicPr/>
          <p:nvPr/>
        </p:nvPicPr>
        <p:blipFill>
          <a:blip r:embed="rId1"/>
          <a:stretch/>
        </p:blipFill>
        <p:spPr>
          <a:xfrm>
            <a:off x="1197720" y="1563480"/>
            <a:ext cx="5456880" cy="286452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4" descr="Сундук Истории: Почему Жана Кальвина называли женевским папой?"/>
          <p:cNvPicPr/>
          <p:nvPr/>
        </p:nvPicPr>
        <p:blipFill>
          <a:blip r:embed="rId2"/>
          <a:stretch/>
        </p:blipFill>
        <p:spPr>
          <a:xfrm>
            <a:off x="7068240" y="3448440"/>
            <a:ext cx="4818600" cy="3171960"/>
          </a:xfrm>
          <a:prstGeom prst="rect">
            <a:avLst/>
          </a:prstGeom>
          <a:ln w="0">
            <a:noFill/>
          </a:ln>
        </p:spPr>
      </p:pic>
      <p:sp>
        <p:nvSpPr>
          <p:cNvPr id="155" name="Стрелка влево 8"/>
          <p:cNvSpPr/>
          <p:nvPr/>
        </p:nvSpPr>
        <p:spPr>
          <a:xfrm rot="19545600">
            <a:off x="6940080" y="1108080"/>
            <a:ext cx="1234080" cy="646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9a1ab"/>
          </a:solidFill>
          <a:ln>
            <a:solidFill>
              <a:srgbClr val="4d77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56" name="Стрелка влево 11"/>
          <p:cNvSpPr/>
          <p:nvPr/>
        </p:nvSpPr>
        <p:spPr>
          <a:xfrm rot="17371800">
            <a:off x="10402560" y="1474560"/>
            <a:ext cx="1234080" cy="6469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9a1ab"/>
          </a:solidFill>
          <a:ln>
            <a:solidFill>
              <a:srgbClr val="4d777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6" dur="indefinite" restart="never" nodeType="tmRoot">
          <p:childTnLst>
            <p:seq>
              <p:cTn id="187" dur="indefinite" nodeType="mainSeq">
                <p:childTnLst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 descr="Двадцать фактов об Исааке Ньютоне, которых вы наверняка не знали"/>
          <p:cNvPicPr/>
          <p:nvPr/>
        </p:nvPicPr>
        <p:blipFill>
          <a:blip r:embed="rId1"/>
          <a:stretch/>
        </p:blipFill>
        <p:spPr>
          <a:xfrm>
            <a:off x="905400" y="1371600"/>
            <a:ext cx="2214360" cy="113616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4" descr="БОЙЛЬ Роберт | Объединение учителей Санкт-Петербурга"/>
          <p:cNvPicPr/>
          <p:nvPr/>
        </p:nvPicPr>
        <p:blipFill>
          <a:blip r:embed="rId2"/>
          <a:stretch/>
        </p:blipFill>
        <p:spPr>
          <a:xfrm>
            <a:off x="3238920" y="1280880"/>
            <a:ext cx="1359000" cy="1697040"/>
          </a:xfrm>
          <a:prstGeom prst="rect">
            <a:avLst/>
          </a:prstGeom>
          <a:ln w="0">
            <a:noFill/>
          </a:ln>
        </p:spPr>
      </p:pic>
      <p:pic>
        <p:nvPicPr>
          <p:cNvPr id="159" name="Picture 6" descr="Дж] - Энергознание на портале Энерговектор"/>
          <p:cNvPicPr/>
          <p:nvPr/>
        </p:nvPicPr>
        <p:blipFill>
          <a:blip r:embed="rId3"/>
          <a:stretch/>
        </p:blipFill>
        <p:spPr>
          <a:xfrm>
            <a:off x="4776480" y="1357200"/>
            <a:ext cx="1852560" cy="152388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8" descr="Майкл Фарадей"/>
          <p:cNvPicPr/>
          <p:nvPr/>
        </p:nvPicPr>
        <p:blipFill>
          <a:blip r:embed="rId4"/>
          <a:stretch/>
        </p:blipFill>
        <p:spPr>
          <a:xfrm>
            <a:off x="6987960" y="1391400"/>
            <a:ext cx="1313280" cy="140508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10" descr="Максвелл, Джеймс Клерк — Википеди"/>
          <p:cNvPicPr/>
          <p:nvPr/>
        </p:nvPicPr>
        <p:blipFill>
          <a:blip r:embed="rId5"/>
          <a:stretch/>
        </p:blipFill>
        <p:spPr>
          <a:xfrm>
            <a:off x="8745480" y="1371600"/>
            <a:ext cx="1263240" cy="151596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12" descr="Чарльз Дарвин"/>
          <p:cNvPicPr/>
          <p:nvPr/>
        </p:nvPicPr>
        <p:blipFill>
          <a:blip r:embed="rId6"/>
          <a:stretch/>
        </p:blipFill>
        <p:spPr>
          <a:xfrm>
            <a:off x="10600560" y="1430640"/>
            <a:ext cx="1188360" cy="1376640"/>
          </a:xfrm>
          <a:prstGeom prst="rect">
            <a:avLst/>
          </a:prstGeom>
          <a:ln w="0">
            <a:noFill/>
          </a:ln>
        </p:spPr>
      </p:pic>
      <p:sp>
        <p:nvSpPr>
          <p:cNvPr id="163" name="Прямоугольник 1"/>
          <p:cNvSpPr/>
          <p:nvPr/>
        </p:nvSpPr>
        <p:spPr>
          <a:xfrm>
            <a:off x="822960" y="673560"/>
            <a:ext cx="11228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Исаак Ньютон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Роберт Бойль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Джеймс Джоуль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Майкл Фарадей  Джеймс Максвелл  Чарльз Дарвин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Прямоугольник 2"/>
          <p:cNvSpPr/>
          <p:nvPr/>
        </p:nvSpPr>
        <p:spPr>
          <a:xfrm>
            <a:off x="2130480" y="160560"/>
            <a:ext cx="8746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kk-KZ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Развитие естественных и технических наук, особенно физики, химии, биологии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оугольник 3"/>
          <p:cNvSpPr/>
          <p:nvPr/>
        </p:nvSpPr>
        <p:spPr>
          <a:xfrm>
            <a:off x="5128920" y="3107880"/>
            <a:ext cx="304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kk-KZ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Развитие наук о Земле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Прямоугольник 4"/>
          <p:cNvSpPr/>
          <p:nvPr/>
        </p:nvSpPr>
        <p:spPr>
          <a:xfrm>
            <a:off x="1353240" y="3703680"/>
            <a:ext cx="1043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Джон Кабот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Вильям Парри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Джон Росс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Picture 14" descr="Этот остров, открытый английской экспедицией Дж. Кабота"/>
          <p:cNvPicPr/>
          <p:nvPr/>
        </p:nvPicPr>
        <p:blipFill>
          <a:blip r:embed="rId7"/>
          <a:stretch/>
        </p:blipFill>
        <p:spPr>
          <a:xfrm>
            <a:off x="1005840" y="4266360"/>
            <a:ext cx="3227400" cy="215136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16" descr="Парри, Вильям Эдвард — Википедия"/>
          <p:cNvPicPr/>
          <p:nvPr/>
        </p:nvPicPr>
        <p:blipFill>
          <a:blip r:embed="rId8"/>
          <a:stretch/>
        </p:blipFill>
        <p:spPr>
          <a:xfrm>
            <a:off x="5128920" y="4194360"/>
            <a:ext cx="1737720" cy="243180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18" descr="Росс, Джон — Википедия"/>
          <p:cNvPicPr/>
          <p:nvPr/>
        </p:nvPicPr>
        <p:blipFill>
          <a:blip r:embed="rId9"/>
          <a:stretch/>
        </p:blipFill>
        <p:spPr>
          <a:xfrm>
            <a:off x="8745480" y="4194360"/>
            <a:ext cx="1920960" cy="247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5" dur="indefinite" restart="never" nodeType="tmRoot">
          <p:childTnLst>
            <p:seq>
              <p:cTn id="206" dur="indefinite" nodeType="mainSeq"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4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pic>
        <p:nvPicPr>
          <p:cNvPr id="171" name="Рисунок 2" descr=""/>
          <p:cNvPicPr/>
          <p:nvPr/>
        </p:nvPicPr>
        <p:blipFill>
          <a:blip r:embed="rId1"/>
          <a:stretch/>
        </p:blipFill>
        <p:spPr>
          <a:xfrm>
            <a:off x="1084320" y="1712520"/>
            <a:ext cx="2628720" cy="174276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4" descr="История первых ткацких станков | Полезные статьи"/>
          <p:cNvPicPr/>
          <p:nvPr/>
        </p:nvPicPr>
        <p:blipFill>
          <a:blip r:embed="rId2"/>
          <a:stretch/>
        </p:blipFill>
        <p:spPr>
          <a:xfrm>
            <a:off x="4362840" y="1712520"/>
            <a:ext cx="2476080" cy="2876040"/>
          </a:xfrm>
          <a:prstGeom prst="rect">
            <a:avLst/>
          </a:prstGeom>
          <a:ln w="0">
            <a:noFill/>
          </a:ln>
        </p:spPr>
      </p:pic>
      <p:pic>
        <p:nvPicPr>
          <p:cNvPr id="173" name="Picture 6" descr="Первые паровые пожарные машины: изобретатели и создатели"/>
          <p:cNvPicPr/>
          <p:nvPr/>
        </p:nvPicPr>
        <p:blipFill>
          <a:blip r:embed="rId3"/>
          <a:stretch/>
        </p:blipFill>
        <p:spPr>
          <a:xfrm>
            <a:off x="7489080" y="1712520"/>
            <a:ext cx="4067280" cy="2430000"/>
          </a:xfrm>
          <a:prstGeom prst="rect">
            <a:avLst/>
          </a:prstGeom>
          <a:ln w="0">
            <a:noFill/>
          </a:ln>
        </p:spPr>
      </p:pic>
      <p:sp>
        <p:nvSpPr>
          <p:cNvPr id="174" name="Прямоугольник 3"/>
          <p:cNvSpPr/>
          <p:nvPr/>
        </p:nvSpPr>
        <p:spPr>
          <a:xfrm>
            <a:off x="1114920" y="285480"/>
            <a:ext cx="106074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Были изобретены первые в мире машины: в 1733 г. – прядильная машина, в 1785 г. – ткацкий станок, в 1784 г. – паровая машина, в 1802 г. - пароход с кормовым гребным винтом, в 1803 г. – паровоз, в 1825 г. – первая железная дорога с паровой тягой.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Picture 8" descr="Пароход — Википедия"/>
          <p:cNvPicPr/>
          <p:nvPr/>
        </p:nvPicPr>
        <p:blipFill>
          <a:blip r:embed="rId4"/>
          <a:stretch/>
        </p:blipFill>
        <p:spPr>
          <a:xfrm>
            <a:off x="984240" y="4142880"/>
            <a:ext cx="2828880" cy="1657440"/>
          </a:xfrm>
          <a:prstGeom prst="rect">
            <a:avLst/>
          </a:prstGeom>
          <a:ln w="0">
            <a:noFill/>
          </a:ln>
        </p:spPr>
      </p:pic>
      <p:sp>
        <p:nvSpPr>
          <p:cNvPr id="176" name="AutoShape 10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pic>
        <p:nvPicPr>
          <p:cNvPr id="177" name="Рисунок 5" descr=""/>
          <p:cNvPicPr/>
          <p:nvPr/>
        </p:nvPicPr>
        <p:blipFill>
          <a:blip r:embed="rId5"/>
          <a:stretch/>
        </p:blipFill>
        <p:spPr>
          <a:xfrm>
            <a:off x="4253400" y="4839840"/>
            <a:ext cx="2695320" cy="169524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12" descr="Первая железная дорога в России - строительство. Открытие первой железной  дороги в России"/>
          <p:cNvPicPr/>
          <p:nvPr/>
        </p:nvPicPr>
        <p:blipFill>
          <a:blip r:embed="rId6"/>
          <a:stretch/>
        </p:blipFill>
        <p:spPr>
          <a:xfrm>
            <a:off x="8339400" y="4646520"/>
            <a:ext cx="2733480" cy="180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7" dur="indefinite" restart="never" nodeType="tmRoot">
          <p:childTnLst>
            <p:seq>
              <p:cTn id="258" dur="indefinite" nodeType="mainSeq">
                <p:childTnLst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nodeType="after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nodeType="after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7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nodeType="after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7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nodeType="after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7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500"/>
                            </p:stCondLst>
                            <p:childTnLst>
                              <p:par>
                                <p:cTn id="281" nodeType="after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8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pic>
        <p:nvPicPr>
          <p:cNvPr id="180" name="Рисунок 2" descr=""/>
          <p:cNvPicPr/>
          <p:nvPr/>
        </p:nvPicPr>
        <p:blipFill>
          <a:blip r:embed="rId1"/>
          <a:stretch/>
        </p:blipFill>
        <p:spPr>
          <a:xfrm>
            <a:off x="1285920" y="933480"/>
            <a:ext cx="1847520" cy="2466720"/>
          </a:xfrm>
          <a:prstGeom prst="rect">
            <a:avLst/>
          </a:prstGeom>
          <a:ln w="0">
            <a:noFill/>
          </a:ln>
        </p:spPr>
      </p:pic>
      <p:sp>
        <p:nvSpPr>
          <p:cNvPr id="181" name="Прямоугольник 3"/>
          <p:cNvSpPr/>
          <p:nvPr/>
        </p:nvSpPr>
        <p:spPr>
          <a:xfrm>
            <a:off x="1384560" y="3728880"/>
            <a:ext cx="186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Уильям Шекспир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Прямоугольник 4"/>
          <p:cNvSpPr/>
          <p:nvPr/>
        </p:nvSpPr>
        <p:spPr>
          <a:xfrm>
            <a:off x="4226760" y="3728880"/>
            <a:ext cx="189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Джонатан Свифт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Прямоугольник 5"/>
          <p:cNvSpPr/>
          <p:nvPr/>
        </p:nvSpPr>
        <p:spPr>
          <a:xfrm>
            <a:off x="7043040" y="3690720"/>
            <a:ext cx="1635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Даниэль Дефо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Прямоугольник 6"/>
          <p:cNvSpPr/>
          <p:nvPr/>
        </p:nvSpPr>
        <p:spPr>
          <a:xfrm>
            <a:off x="9653040" y="3690720"/>
            <a:ext cx="2102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Сэмюэл Ричардсон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Прямоугольник 7"/>
          <p:cNvSpPr/>
          <p:nvPr/>
        </p:nvSpPr>
        <p:spPr>
          <a:xfrm>
            <a:off x="4982760" y="355320"/>
            <a:ext cx="3044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kk-KZ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Развитие литературы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Picture 4" descr="Книга: &amp;quot;Трагедии&amp;quot; - Уильям Шекспир. Купить книгу, читать рецензии | ISBN  978-5-699-79991-6 | Лабиринт"/>
          <p:cNvPicPr/>
          <p:nvPr/>
        </p:nvPicPr>
        <p:blipFill>
          <a:blip r:embed="rId2"/>
          <a:stretch/>
        </p:blipFill>
        <p:spPr>
          <a:xfrm>
            <a:off x="1375560" y="4426560"/>
            <a:ext cx="1378800" cy="217044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6" descr="Свифт, Джонатан — Википедия"/>
          <p:cNvPicPr/>
          <p:nvPr/>
        </p:nvPicPr>
        <p:blipFill>
          <a:blip r:embed="rId3"/>
          <a:stretch/>
        </p:blipFill>
        <p:spPr>
          <a:xfrm>
            <a:off x="3648600" y="928440"/>
            <a:ext cx="2665440" cy="259884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10" descr="Иллюстрация 13 из 35 для Путешествия Гулливера - Джонатан Свифт | Лабиринт  - книги. Источник: Гостья"/>
          <p:cNvPicPr/>
          <p:nvPr/>
        </p:nvPicPr>
        <p:blipFill>
          <a:blip r:embed="rId4"/>
          <a:stretch/>
        </p:blipFill>
        <p:spPr>
          <a:xfrm>
            <a:off x="4252320" y="4426560"/>
            <a:ext cx="1645200" cy="217044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12" descr="Биография Даниэля Дефо, творчество писателя и различные факты из жизни"/>
          <p:cNvPicPr/>
          <p:nvPr/>
        </p:nvPicPr>
        <p:blipFill>
          <a:blip r:embed="rId5"/>
          <a:stretch/>
        </p:blipFill>
        <p:spPr>
          <a:xfrm>
            <a:off x="6829200" y="928440"/>
            <a:ext cx="1899720" cy="259884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14" descr="Дефо Д.: Малое собрание сочинений: купить книгу по низкой цене в Алматы,  Казахстане| Marwin"/>
          <p:cNvPicPr/>
          <p:nvPr/>
        </p:nvPicPr>
        <p:blipFill>
          <a:blip r:embed="rId6"/>
          <a:stretch/>
        </p:blipFill>
        <p:spPr>
          <a:xfrm>
            <a:off x="7014600" y="4426560"/>
            <a:ext cx="1432080" cy="210168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16" descr="Читайте «Памела, или Вознагражденная добродетель». booksonline.com.ua"/>
          <p:cNvPicPr/>
          <p:nvPr/>
        </p:nvPicPr>
        <p:blipFill>
          <a:blip r:embed="rId7"/>
          <a:stretch/>
        </p:blipFill>
        <p:spPr>
          <a:xfrm>
            <a:off x="10022040" y="4426560"/>
            <a:ext cx="1310040" cy="210168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8" descr="РИЧАРДСОН, СЭМЮЕЛ | Энциклопедия Кругосвет"/>
          <p:cNvPicPr/>
          <p:nvPr/>
        </p:nvPicPr>
        <p:blipFill>
          <a:blip r:embed="rId8"/>
          <a:stretch/>
        </p:blipFill>
        <p:spPr>
          <a:xfrm flipH="1">
            <a:off x="9642960" y="928440"/>
            <a:ext cx="1689480" cy="25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4" dur="indefinite" restart="never" nodeType="tmRoot">
          <p:childTnLst>
            <p:seq>
              <p:cTn id="285" dur="indefinite" nodeType="mainSeq"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29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500"/>
                            </p:stCondLst>
                            <p:childTnLst>
                              <p:par>
                                <p:cTn id="31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Прямоугольник 1"/>
          <p:cNvSpPr/>
          <p:nvPr/>
        </p:nvSpPr>
        <p:spPr>
          <a:xfrm>
            <a:off x="822960" y="2274840"/>
            <a:ext cx="11210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Джон Голсуорси 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Бернард Шоу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Герберт Уэллс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Артур Конан Дойль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Агата Кристи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Picture 2" descr="№ 46 Джон Голсуорси"/>
          <p:cNvPicPr/>
          <p:nvPr/>
        </p:nvPicPr>
        <p:blipFill>
          <a:blip r:embed="rId1"/>
          <a:stretch/>
        </p:blipFill>
        <p:spPr>
          <a:xfrm>
            <a:off x="822960" y="2971800"/>
            <a:ext cx="2054520" cy="301896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4" descr="20 афоризмов Джорджа Бернарда Шоу"/>
          <p:cNvPicPr/>
          <p:nvPr/>
        </p:nvPicPr>
        <p:blipFill>
          <a:blip r:embed="rId2"/>
          <a:stretch/>
        </p:blipFill>
        <p:spPr>
          <a:xfrm>
            <a:off x="2564280" y="205560"/>
            <a:ext cx="2857680" cy="1905120"/>
          </a:xfrm>
          <a:prstGeom prst="rect">
            <a:avLst/>
          </a:prstGeom>
          <a:ln w="0">
            <a:noFill/>
          </a:ln>
        </p:spPr>
      </p:pic>
      <p:sp>
        <p:nvSpPr>
          <p:cNvPr id="196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pic>
        <p:nvPicPr>
          <p:cNvPr id="197" name="Рисунок 3" descr=""/>
          <p:cNvPicPr/>
          <p:nvPr/>
        </p:nvPicPr>
        <p:blipFill>
          <a:blip r:embed="rId3"/>
          <a:stretch/>
        </p:blipFill>
        <p:spPr>
          <a:xfrm>
            <a:off x="4560480" y="3309480"/>
            <a:ext cx="3521520" cy="23432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8" descr="Артур Конан Дойл как реальный сыщик: дело Эдалджи и дело Слейтера - новости  Право.ру"/>
          <p:cNvPicPr/>
          <p:nvPr/>
        </p:nvPicPr>
        <p:blipFill>
          <a:blip r:embed="rId4"/>
          <a:stretch/>
        </p:blipFill>
        <p:spPr>
          <a:xfrm>
            <a:off x="7498080" y="197640"/>
            <a:ext cx="2468520" cy="19051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0" descr="Приложения: Последние новости России и мира – Коммерсантъ Деньги (126445) -  Королева медсестра"/>
          <p:cNvPicPr/>
          <p:nvPr/>
        </p:nvPicPr>
        <p:blipFill>
          <a:blip r:embed="rId5"/>
          <a:stretch/>
        </p:blipFill>
        <p:spPr>
          <a:xfrm flipH="1">
            <a:off x="8982720" y="3535200"/>
            <a:ext cx="2986920" cy="189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5" dur="indefinite" restart="never" nodeType="tmRoot">
          <p:childTnLst>
            <p:seq>
              <p:cTn id="336" dur="indefinite" nodeType="mainSeq"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00"/>
                            </p:stCondLst>
                            <p:childTnLst>
                              <p:par>
                                <p:cTn id="34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00"/>
                            </p:stCondLst>
                            <p:childTnLst>
                              <p:par>
                                <p:cTn id="34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500"/>
                            </p:stCondLst>
                            <p:childTnLst>
                              <p:par>
                                <p:cTn id="35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2000"/>
                            </p:stCondLst>
                            <p:childTnLst>
                              <p:par>
                                <p:cTn id="35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1"/>
          <p:cNvSpPr/>
          <p:nvPr/>
        </p:nvSpPr>
        <p:spPr>
          <a:xfrm>
            <a:off x="1941480" y="350280"/>
            <a:ext cx="874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1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Существуют два противоположных подхода к оценке американской культуры: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Shape 4"/>
          <p:cNvSpPr/>
          <p:nvPr/>
        </p:nvSpPr>
        <p:spPr>
          <a:xfrm>
            <a:off x="1143000" y="1032840"/>
            <a:ext cx="10030680" cy="5255640"/>
          </a:xfrm>
          <a:prstGeom prst="leftRightRibbon">
            <a:avLst>
              <a:gd name="adj1" fmla="val 50000"/>
              <a:gd name="adj2" fmla="val 50000"/>
              <a:gd name="adj3" fmla="val 16667"/>
            </a:avLst>
          </a:prstGeom>
          <a:solidFill>
            <a:srgbClr val="4a845e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Полилиния 5"/>
          <p:cNvSpPr/>
          <p:nvPr/>
        </p:nvSpPr>
        <p:spPr>
          <a:xfrm>
            <a:off x="2346840" y="1944000"/>
            <a:ext cx="3309840" cy="2791080"/>
          </a:xfrm>
          <a:custGeom>
            <a:avLst/>
            <a:gdLst>
              <a:gd name="textAreaLeft" fmla="*/ 0 w 3309840"/>
              <a:gd name="textAreaRight" fmla="*/ 3310200 w 3309840"/>
              <a:gd name="textAreaTop" fmla="*/ 0 h 2791080"/>
              <a:gd name="textAreaBottom" fmla="*/ 2791440 h 2791080"/>
            </a:gdLst>
            <a:ahLst/>
            <a:rect l="textAreaLeft" t="textAreaTop" r="textAreaRight" b="textAreaBottom"/>
            <a:pathLst>
              <a:path w="3310219" h="2791347">
                <a:moveTo>
                  <a:pt x="0" y="0"/>
                </a:moveTo>
                <a:lnTo>
                  <a:pt x="3310219" y="0"/>
                </a:lnTo>
                <a:lnTo>
                  <a:pt x="3310219" y="2791347"/>
                </a:lnTo>
                <a:lnTo>
                  <a:pt x="0" y="27913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/>
          <a:fillRef idx="0"/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0" rIns="0" tIns="42840" anchor="ctr">
            <a:noAutofit/>
          </a:bodyPr>
          <a:p>
            <a:pPr algn="ctr" defTabSz="533520">
              <a:lnSpc>
                <a:spcPct val="90000"/>
              </a:lnSpc>
              <a:spcAft>
                <a:spcPts val="420"/>
              </a:spcAft>
            </a:pPr>
            <a:r>
              <a:rPr b="0" lang="kk-KZ" sz="1200" spc="-1" strike="noStrike">
                <a:solidFill>
                  <a:schemeClr val="dk1"/>
                </a:solidFill>
                <a:latin typeface="Times New Roman"/>
              </a:rPr>
              <a:t>1) </a:t>
            </a:r>
            <a:r>
              <a:rPr b="1" lang="kk-KZ" sz="1200" spc="-1" strike="noStrike" u="sng">
                <a:solidFill>
                  <a:schemeClr val="dk1"/>
                </a:solidFill>
                <a:uFillTx/>
                <a:latin typeface="Times New Roman"/>
              </a:rPr>
              <a:t>негативный и критический</a:t>
            </a:r>
            <a:r>
              <a:rPr b="0" lang="kk-KZ" sz="1200" spc="-1" strike="noStrike">
                <a:solidFill>
                  <a:schemeClr val="dk1"/>
                </a:solidFill>
                <a:latin typeface="Times New Roman"/>
              </a:rPr>
              <a:t>, связанный с представлением о том, что Америка — это «культурная пустыня», которая постоянно отстает в своем культурном развитии от Европы. В свое время эту точку зрения выразил немецкий философ Гегель. В своей «Истории философии» он писал, что Америка — страна без прошлого, ей принадлежит только будущее. В связи с эти он предлагал «исключить ее из тех стран, которые были ареной всемирной истории».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Полилиния 6"/>
          <p:cNvSpPr/>
          <p:nvPr/>
        </p:nvSpPr>
        <p:spPr>
          <a:xfrm>
            <a:off x="6158520" y="2586240"/>
            <a:ext cx="3911760" cy="2791080"/>
          </a:xfrm>
          <a:custGeom>
            <a:avLst/>
            <a:gdLst>
              <a:gd name="textAreaLeft" fmla="*/ 0 w 3911760"/>
              <a:gd name="textAreaRight" fmla="*/ 3912120 w 3911760"/>
              <a:gd name="textAreaTop" fmla="*/ 0 h 2791080"/>
              <a:gd name="textAreaBottom" fmla="*/ 2791440 h 2791080"/>
            </a:gdLst>
            <a:ahLst/>
            <a:rect l="textAreaLeft" t="textAreaTop" r="textAreaRight" b="textAreaBottom"/>
            <a:pathLst>
              <a:path w="3912077" h="2791347">
                <a:moveTo>
                  <a:pt x="0" y="0"/>
                </a:moveTo>
                <a:lnTo>
                  <a:pt x="3912077" y="0"/>
                </a:lnTo>
                <a:lnTo>
                  <a:pt x="3912077" y="2791347"/>
                </a:lnTo>
                <a:lnTo>
                  <a:pt x="0" y="279134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/>
          <a:fillRef idx="0"/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numCol="1" spcCol="1440" lIns="0" rIns="0" tIns="42840" anchor="ctr">
            <a:noAutofit/>
          </a:bodyPr>
          <a:p>
            <a:pPr algn="ctr" defTabSz="533520">
              <a:lnSpc>
                <a:spcPct val="90000"/>
              </a:lnSpc>
              <a:spcAft>
                <a:spcPts val="420"/>
              </a:spcAft>
            </a:pPr>
            <a:r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2) </a:t>
            </a:r>
            <a:r>
              <a:rPr b="1" lang="ru-RU" sz="1200" spc="-1" strike="noStrike" u="sng">
                <a:solidFill>
                  <a:schemeClr val="dk1"/>
                </a:solidFill>
                <a:uFillTx/>
                <a:latin typeface="Times New Roman"/>
              </a:rPr>
              <a:t>положительный</a:t>
            </a:r>
            <a:r>
              <a:rPr b="0" lang="ru-RU" sz="1200" spc="-1" strike="noStrike">
                <a:solidFill>
                  <a:schemeClr val="dk1"/>
                </a:solidFill>
                <a:latin typeface="Times New Roman"/>
              </a:rPr>
              <a:t>: США являются самой передовой державой в мире не только в экономическом, но и культурном отношении. Она опережает Европу по числу художественных коллекций, музеев, по ошеломляющей смене художественных стилей и новаторских открытий, которые затем становятся модными в Европе. Эти две противоположных концепции нуждаются в критическом анализе и сопоставлении с фактами современной истории.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2" descr="Культура США / Travel.Ru / Страны / США"/>
          <p:cNvPicPr/>
          <p:nvPr/>
        </p:nvPicPr>
        <p:blipFill>
          <a:blip r:embed="rId1"/>
          <a:stretch/>
        </p:blipFill>
        <p:spPr>
          <a:xfrm>
            <a:off x="990720" y="5011560"/>
            <a:ext cx="2104560" cy="124596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4" descr="Общественная культура США"/>
          <p:cNvPicPr/>
          <p:nvPr/>
        </p:nvPicPr>
        <p:blipFill>
          <a:blip r:embed="rId2"/>
          <a:stretch/>
        </p:blipFill>
        <p:spPr>
          <a:xfrm>
            <a:off x="9299520" y="900000"/>
            <a:ext cx="2377800" cy="149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1"/>
          <p:cNvSpPr/>
          <p:nvPr/>
        </p:nvSpPr>
        <p:spPr>
          <a:xfrm>
            <a:off x="914400" y="464400"/>
            <a:ext cx="5714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Возникновение американской культуры было связано с трудным и длительным периодом освоения нового континента.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Прямоугольник 2"/>
          <p:cNvSpPr/>
          <p:nvPr/>
        </p:nvSpPr>
        <p:spPr>
          <a:xfrm>
            <a:off x="914400" y="2683080"/>
            <a:ext cx="5714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В условиях борьбы с дикой природой и создания новой цивилизации на необжитых просторах первым поселенцам оставалось мало времени и энергии для развития культуры.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Прямоугольник 3"/>
          <p:cNvSpPr/>
          <p:nvPr/>
        </p:nvSpPr>
        <p:spPr>
          <a:xfrm>
            <a:off x="914400" y="4813920"/>
            <a:ext cx="5714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Но, тем не менее, эта культура интенсивно развивалась и создавала возможности для развития образования, искусства и литературы.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2" descr="История США. Европейцы массово заселяют Америку - Информация о США |  Соединенные Штаты Америки"/>
          <p:cNvPicPr/>
          <p:nvPr/>
        </p:nvPicPr>
        <p:blipFill>
          <a:blip r:embed="rId1"/>
          <a:stretch/>
        </p:blipFill>
        <p:spPr>
          <a:xfrm>
            <a:off x="7333560" y="267840"/>
            <a:ext cx="4173840" cy="282528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4" descr="История США в семи периодах • Arzamas"/>
          <p:cNvPicPr/>
          <p:nvPr/>
        </p:nvPicPr>
        <p:blipFill>
          <a:blip r:embed="rId2"/>
          <a:stretch/>
        </p:blipFill>
        <p:spPr>
          <a:xfrm>
            <a:off x="7333560" y="3438000"/>
            <a:ext cx="4173840" cy="275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"/>
          <p:cNvSpPr/>
          <p:nvPr/>
        </p:nvSpPr>
        <p:spPr>
          <a:xfrm>
            <a:off x="1435680" y="270000"/>
            <a:ext cx="2705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Художественный музей Метрополитэн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2" descr="МЕТРОПОЛИТЕН-МУЗЕЙ | Энциклопедия Кругосвет"/>
          <p:cNvPicPr/>
          <p:nvPr/>
        </p:nvPicPr>
        <p:blipFill>
          <a:blip r:embed="rId1"/>
          <a:stretch/>
        </p:blipFill>
        <p:spPr>
          <a:xfrm>
            <a:off x="1435680" y="1088280"/>
            <a:ext cx="3250080" cy="243756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4" descr="Метрополитен музей: лучшие экспонаты"/>
          <p:cNvPicPr/>
          <p:nvPr/>
        </p:nvPicPr>
        <p:blipFill>
          <a:blip r:embed="rId2"/>
          <a:stretch/>
        </p:blipFill>
        <p:spPr>
          <a:xfrm>
            <a:off x="1545480" y="3714120"/>
            <a:ext cx="2870640" cy="2870640"/>
          </a:xfrm>
          <a:prstGeom prst="rect">
            <a:avLst/>
          </a:prstGeom>
          <a:ln w="0">
            <a:noFill/>
          </a:ln>
        </p:spPr>
      </p:pic>
      <p:sp>
        <p:nvSpPr>
          <p:cNvPr id="105" name="Прямоугольник 2"/>
          <p:cNvSpPr/>
          <p:nvPr/>
        </p:nvSpPr>
        <p:spPr>
          <a:xfrm>
            <a:off x="5345280" y="290880"/>
            <a:ext cx="2344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Музей современного искусства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6" descr="Музей Соломона Гуггенхейма — Википедия"/>
          <p:cNvPicPr/>
          <p:nvPr/>
        </p:nvPicPr>
        <p:blipFill>
          <a:blip r:embed="rId3"/>
          <a:stretch/>
        </p:blipFill>
        <p:spPr>
          <a:xfrm>
            <a:off x="5197320" y="1427040"/>
            <a:ext cx="2640240" cy="176004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8" descr="Музей современного искусства MoMA: гид Афиши"/>
          <p:cNvPicPr/>
          <p:nvPr/>
        </p:nvPicPr>
        <p:blipFill>
          <a:blip r:embed="rId4"/>
          <a:stretch/>
        </p:blipFill>
        <p:spPr>
          <a:xfrm>
            <a:off x="4683960" y="3697560"/>
            <a:ext cx="3666600" cy="2876040"/>
          </a:xfrm>
          <a:prstGeom prst="rect">
            <a:avLst/>
          </a:prstGeom>
          <a:ln w="0">
            <a:noFill/>
          </a:ln>
        </p:spPr>
      </p:pic>
      <p:sp>
        <p:nvSpPr>
          <p:cNvPr id="108" name="Прямоугольник 3"/>
          <p:cNvSpPr/>
          <p:nvPr/>
        </p:nvSpPr>
        <p:spPr>
          <a:xfrm>
            <a:off x="8803800" y="290880"/>
            <a:ext cx="2348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Музей Национальной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Академии рисунка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10" descr="Национальный музей американской истории (National Museum of American  History) описание и фото - США: Вашингтон"/>
          <p:cNvPicPr/>
          <p:nvPr/>
        </p:nvPicPr>
        <p:blipFill>
          <a:blip r:embed="rId5"/>
          <a:stretch/>
        </p:blipFill>
        <p:spPr>
          <a:xfrm>
            <a:off x="8613720" y="1372320"/>
            <a:ext cx="3144960" cy="186948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12" descr="Национальный музей естественной истории в Вашингтоне, описание"/>
          <p:cNvPicPr/>
          <p:nvPr/>
        </p:nvPicPr>
        <p:blipFill>
          <a:blip r:embed="rId6"/>
          <a:stretch/>
        </p:blipFill>
        <p:spPr>
          <a:xfrm>
            <a:off x="8451720" y="4343400"/>
            <a:ext cx="3645000" cy="205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"/>
          <p:cNvSpPr/>
          <p:nvPr/>
        </p:nvSpPr>
        <p:spPr>
          <a:xfrm>
            <a:off x="1650600" y="401040"/>
            <a:ext cx="2355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Музей американского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искусства Уитни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2" descr="Секреты Whitney Museum of American Art (часть первая)"/>
          <p:cNvPicPr/>
          <p:nvPr/>
        </p:nvPicPr>
        <p:blipFill>
          <a:blip r:embed="rId1"/>
          <a:stretch/>
        </p:blipFill>
        <p:spPr>
          <a:xfrm>
            <a:off x="1352880" y="1124640"/>
            <a:ext cx="3042720" cy="20307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4" descr="Музей Уитни: экспозиции, адрес, телефоны, время работы, сайт музея"/>
          <p:cNvPicPr/>
          <p:nvPr/>
        </p:nvPicPr>
        <p:blipFill>
          <a:blip r:embed="rId2"/>
          <a:stretch/>
        </p:blipFill>
        <p:spPr>
          <a:xfrm>
            <a:off x="1100520" y="3556440"/>
            <a:ext cx="3457080" cy="2304000"/>
          </a:xfrm>
          <a:prstGeom prst="rect">
            <a:avLst/>
          </a:prstGeom>
          <a:ln w="0">
            <a:noFill/>
          </a:ln>
        </p:spPr>
      </p:pic>
      <p:sp>
        <p:nvSpPr>
          <p:cNvPr id="114" name="Прямоугольник 2"/>
          <p:cNvSpPr/>
          <p:nvPr/>
        </p:nvSpPr>
        <p:spPr>
          <a:xfrm>
            <a:off x="4732560" y="339120"/>
            <a:ext cx="2668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Собрание Национальной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галереи искусства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Picture 6" descr="Национальная Галерея Искусств - Вашингтон | Russian Tour America"/>
          <p:cNvPicPr/>
          <p:nvPr/>
        </p:nvPicPr>
        <p:blipFill>
          <a:blip r:embed="rId3"/>
          <a:stretch/>
        </p:blipFill>
        <p:spPr>
          <a:xfrm>
            <a:off x="4862520" y="1185840"/>
            <a:ext cx="2820600" cy="196992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8" descr="Национальная галерея искусства. Вашингтон, округ Колумбия"/>
          <p:cNvPicPr/>
          <p:nvPr/>
        </p:nvPicPr>
        <p:blipFill>
          <a:blip r:embed="rId4"/>
          <a:stretch/>
        </p:blipFill>
        <p:spPr>
          <a:xfrm>
            <a:off x="4674240" y="3556440"/>
            <a:ext cx="2785320" cy="208872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3"/>
          <p:cNvSpPr/>
          <p:nvPr/>
        </p:nvSpPr>
        <p:spPr>
          <a:xfrm>
            <a:off x="7773840" y="539640"/>
            <a:ext cx="395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Пеннсильванская Академия художеств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Picture 10" descr="Пенсильванская академия изящных искусств (Pennsylvania Academy of the Fine  Arts) описание и фото - США: Филадельфия"/>
          <p:cNvPicPr/>
          <p:nvPr/>
        </p:nvPicPr>
        <p:blipFill>
          <a:blip r:embed="rId5"/>
          <a:stretch/>
        </p:blipFill>
        <p:spPr>
          <a:xfrm>
            <a:off x="8229600" y="1124640"/>
            <a:ext cx="3215520" cy="273312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12" descr="Пенсильванская академия изящных искусств — Северная америка, США,  Пенсильвания"/>
          <p:cNvPicPr/>
          <p:nvPr/>
        </p:nvPicPr>
        <p:blipFill>
          <a:blip r:embed="rId6"/>
          <a:stretch/>
        </p:blipFill>
        <p:spPr>
          <a:xfrm>
            <a:off x="8110800" y="4179240"/>
            <a:ext cx="3453480" cy="194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" dur="indefinite" restart="never" nodeType="tmRoot">
          <p:childTnLst>
            <p:seq>
              <p:cTn id="37" dur="indefinite" nodeType="mainSeq"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6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nodeType="after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1"/>
          <p:cNvSpPr/>
          <p:nvPr/>
        </p:nvSpPr>
        <p:spPr>
          <a:xfrm>
            <a:off x="1054440" y="362520"/>
            <a:ext cx="1097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Джон Д. Рокфеллер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Пол Гетти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Джон Морган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 Эндрю и Пол Меллон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Прямоугольник 2"/>
          <p:cNvSpPr/>
          <p:nvPr/>
        </p:nvSpPr>
        <p:spPr>
          <a:xfrm>
            <a:off x="1054440" y="3285720"/>
            <a:ext cx="10832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Генри Клей Фрик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Семюэль Кресс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Эндрю Карнеги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2" descr="Джон Д. Рокфеллер – история успеха американского предпринимателя"/>
          <p:cNvPicPr/>
          <p:nvPr/>
        </p:nvPicPr>
        <p:blipFill>
          <a:blip r:embed="rId1"/>
          <a:stretch/>
        </p:blipFill>
        <p:spPr>
          <a:xfrm>
            <a:off x="914400" y="1226520"/>
            <a:ext cx="1983600" cy="132192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4" descr="Отрезанное ухо, лучший опиум в Лондоне, фонтаны нефти и другие факты о  легендарной семье Гетти | GQ Russia"/>
          <p:cNvPicPr/>
          <p:nvPr/>
        </p:nvPicPr>
        <p:blipFill>
          <a:blip r:embed="rId2"/>
          <a:stretch/>
        </p:blipFill>
        <p:spPr>
          <a:xfrm>
            <a:off x="3950280" y="920520"/>
            <a:ext cx="1874160" cy="217620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6" descr="Морган, Джон Пирпонт — Википедия"/>
          <p:cNvPicPr/>
          <p:nvPr/>
        </p:nvPicPr>
        <p:blipFill>
          <a:blip r:embed="rId3"/>
          <a:stretch/>
        </p:blipFill>
        <p:spPr>
          <a:xfrm>
            <a:off x="6471000" y="1072800"/>
            <a:ext cx="1830600" cy="184428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8" descr="Paul Mellon and the National Gallery of Art"/>
          <p:cNvPicPr/>
          <p:nvPr/>
        </p:nvPicPr>
        <p:blipFill>
          <a:blip r:embed="rId4"/>
          <a:stretch/>
        </p:blipFill>
        <p:spPr>
          <a:xfrm>
            <a:off x="9016200" y="1022400"/>
            <a:ext cx="2870640" cy="194508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10" descr="Коллекция Фрика – Деньги – Коммерсантъ"/>
          <p:cNvPicPr/>
          <p:nvPr/>
        </p:nvPicPr>
        <p:blipFill>
          <a:blip r:embed="rId5"/>
          <a:stretch/>
        </p:blipFill>
        <p:spPr>
          <a:xfrm flipH="1">
            <a:off x="906120" y="4272840"/>
            <a:ext cx="1837440" cy="109656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12" descr="Our Founder | Samuel H. Kress Foundation"/>
          <p:cNvPicPr/>
          <p:nvPr/>
        </p:nvPicPr>
        <p:blipFill>
          <a:blip r:embed="rId6"/>
          <a:stretch/>
        </p:blipFill>
        <p:spPr>
          <a:xfrm>
            <a:off x="4451760" y="3834000"/>
            <a:ext cx="2745720" cy="274572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14" descr="Секрет успеха от человека, чье состояние оценивалось в 310 миллиардов  долларов / Хабр"/>
          <p:cNvPicPr/>
          <p:nvPr/>
        </p:nvPicPr>
        <p:blipFill>
          <a:blip r:embed="rId7"/>
          <a:stretch/>
        </p:blipFill>
        <p:spPr>
          <a:xfrm>
            <a:off x="7745040" y="4041360"/>
            <a:ext cx="4141800" cy="233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1"/>
          <p:cNvSpPr/>
          <p:nvPr/>
        </p:nvSpPr>
        <p:spPr>
          <a:xfrm>
            <a:off x="1368720" y="993240"/>
            <a:ext cx="2279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«Плавильный котел»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2" descr="Плавильный котёл - Wikiwand"/>
          <p:cNvPicPr/>
          <p:nvPr/>
        </p:nvPicPr>
        <p:blipFill>
          <a:blip r:embed="rId1"/>
          <a:stretch/>
        </p:blipFill>
        <p:spPr>
          <a:xfrm>
            <a:off x="4425840" y="295560"/>
            <a:ext cx="3267000" cy="450756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4" descr="Что это - плавильный котел?"/>
          <p:cNvPicPr/>
          <p:nvPr/>
        </p:nvPicPr>
        <p:blipFill>
          <a:blip r:embed="rId2"/>
          <a:stretch/>
        </p:blipFill>
        <p:spPr>
          <a:xfrm>
            <a:off x="7992000" y="1746360"/>
            <a:ext cx="3776040" cy="4532760"/>
          </a:xfrm>
          <a:prstGeom prst="rect">
            <a:avLst/>
          </a:prstGeom>
          <a:ln w="0">
            <a:noFill/>
          </a:ln>
        </p:spPr>
      </p:pic>
      <p:sp>
        <p:nvSpPr>
          <p:cNvPr id="132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pic>
        <p:nvPicPr>
          <p:cNvPr id="133" name="Рисунок 3" descr=""/>
          <p:cNvPicPr/>
          <p:nvPr/>
        </p:nvPicPr>
        <p:blipFill>
          <a:blip r:embed="rId3"/>
          <a:stretch/>
        </p:blipFill>
        <p:spPr>
          <a:xfrm>
            <a:off x="4762080" y="4891680"/>
            <a:ext cx="2466720" cy="1847520"/>
          </a:xfrm>
          <a:prstGeom prst="rect">
            <a:avLst/>
          </a:prstGeom>
          <a:ln w="0">
            <a:noFill/>
          </a:ln>
        </p:spPr>
      </p:pic>
      <p:sp>
        <p:nvSpPr>
          <p:cNvPr id="134" name="Прямоугольник 4"/>
          <p:cNvSpPr/>
          <p:nvPr/>
        </p:nvSpPr>
        <p:spPr>
          <a:xfrm>
            <a:off x="740880" y="1910160"/>
            <a:ext cx="3535200" cy="22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0" lang="ru-RU" sz="1400" spc="-1" strike="noStrike">
                <a:solidFill>
                  <a:schemeClr val="dk1"/>
                </a:solidFill>
                <a:latin typeface="Times New Roman"/>
              </a:rPr>
              <a:t>Плавильный котёл (он же «плавильный тигель» — это модель этнического развития, активно пропагандируемая в американской культуре. Доминирование в американской общественности этой мысли тесно связано с идеалами представления культуры о подлинно свободном демократическом обществе, где люди будут стремиться жить среди расово-этнических смешанных соседей.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0" descr="https://immi-i.com/wp-content/uploads/2020/03/2020-03-26_084305-1024x437.jpg"/>
          <p:cNvPicPr/>
          <p:nvPr/>
        </p:nvPicPr>
        <p:blipFill>
          <a:blip r:embed="rId1"/>
          <a:stretch/>
        </p:blipFill>
        <p:spPr>
          <a:xfrm>
            <a:off x="996840" y="1515960"/>
            <a:ext cx="10589400" cy="451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Прямоугольник 1"/>
          <p:cNvSpPr/>
          <p:nvPr/>
        </p:nvSpPr>
        <p:spPr>
          <a:xfrm>
            <a:off x="1124640" y="712440"/>
            <a:ext cx="10725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философское учение, трактующее философию как метод решения проблем, которые встают перед людьми в различных жизненных ситуациях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Прямоугольник 2"/>
          <p:cNvSpPr/>
          <p:nvPr/>
        </p:nvSpPr>
        <p:spPr>
          <a:xfrm>
            <a:off x="5540400" y="245160"/>
            <a:ext cx="15984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kk-KZ" sz="20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Прагматизм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Прямоугольник 3"/>
          <p:cNvSpPr/>
          <p:nvPr/>
        </p:nvSpPr>
        <p:spPr>
          <a:xfrm>
            <a:off x="1082160" y="1767960"/>
            <a:ext cx="10515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Родоначальником был Чарльз Пирс, а его крупнейшими представителями: Уильям Джемс, Джон Дьюи, Джордж Мид.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Прямоугольник 4"/>
          <p:cNvSpPr/>
          <p:nvPr/>
        </p:nvSpPr>
        <p:spPr>
          <a:xfrm>
            <a:off x="2277000" y="5968080"/>
            <a:ext cx="8567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457200">
              <a:lnSpc>
                <a:spcPct val="100000"/>
              </a:lnSpc>
            </a:pPr>
            <a:r>
              <a:rPr b="1" lang="kk-KZ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Не «истинное полезно», а «полезное истинно» – основной принцип прагматизма.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2" descr="Пирс, Чарльз Сандерс — Википедия"/>
          <p:cNvPicPr/>
          <p:nvPr/>
        </p:nvPicPr>
        <p:blipFill>
          <a:blip r:embed="rId1"/>
          <a:stretch/>
        </p:blipFill>
        <p:spPr>
          <a:xfrm flipH="1">
            <a:off x="1125360" y="2300760"/>
            <a:ext cx="1883160" cy="2154240"/>
          </a:xfrm>
          <a:prstGeom prst="rect">
            <a:avLst/>
          </a:prstGeom>
          <a:ln w="0">
            <a:noFill/>
          </a:ln>
        </p:spPr>
      </p:pic>
      <p:sp>
        <p:nvSpPr>
          <p:cNvPr id="141" name="Прямоугольник 5"/>
          <p:cNvSpPr/>
          <p:nvPr/>
        </p:nvSpPr>
        <p:spPr>
          <a:xfrm>
            <a:off x="1621080" y="4691160"/>
            <a:ext cx="947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Ч. Пирс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457200">
              <a:lnSpc>
                <a:spcPct val="100000"/>
              </a:lnSpc>
            </a:pPr>
            <a:endParaRPr b="0" lang="ru-RU" sz="1800" spc="-1" strike="noStrike">
              <a:solidFill>
                <a:schemeClr val="dk1"/>
              </a:solidFill>
              <a:latin typeface="Franklin Gothic Book"/>
            </a:endParaRPr>
          </a:p>
        </p:txBody>
      </p:sp>
      <p:pic>
        <p:nvPicPr>
          <p:cNvPr id="143" name="Рисунок 7" descr=""/>
          <p:cNvPicPr/>
          <p:nvPr/>
        </p:nvPicPr>
        <p:blipFill>
          <a:blip r:embed="rId2"/>
          <a:stretch/>
        </p:blipFill>
        <p:spPr>
          <a:xfrm>
            <a:off x="3763080" y="2300760"/>
            <a:ext cx="1933200" cy="2151360"/>
          </a:xfrm>
          <a:prstGeom prst="rect">
            <a:avLst/>
          </a:prstGeom>
          <a:ln w="0">
            <a:noFill/>
          </a:ln>
        </p:spPr>
      </p:pic>
      <p:sp>
        <p:nvSpPr>
          <p:cNvPr id="144" name="Прямоугольник 8"/>
          <p:cNvSpPr/>
          <p:nvPr/>
        </p:nvSpPr>
        <p:spPr>
          <a:xfrm>
            <a:off x="4253040" y="4691160"/>
            <a:ext cx="1080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У. Джемс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9"/>
          <p:cNvSpPr/>
          <p:nvPr/>
        </p:nvSpPr>
        <p:spPr>
          <a:xfrm>
            <a:off x="7151040" y="4714200"/>
            <a:ext cx="1162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Дж. Дьюи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Прямоугольник 10"/>
          <p:cNvSpPr/>
          <p:nvPr/>
        </p:nvSpPr>
        <p:spPr>
          <a:xfrm>
            <a:off x="9999720" y="4709520"/>
            <a:ext cx="1051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kk-KZ" sz="18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Дж. Мид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6" descr="Джон Дьюи — Гуманитарный портал"/>
          <p:cNvPicPr/>
          <p:nvPr/>
        </p:nvPicPr>
        <p:blipFill>
          <a:blip r:embed="rId3"/>
          <a:stretch/>
        </p:blipFill>
        <p:spPr>
          <a:xfrm>
            <a:off x="6885360" y="2299320"/>
            <a:ext cx="1581480" cy="215856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8" descr="Дж. Г. Мид и теория «Я» в психологической антропологии"/>
          <p:cNvPicPr/>
          <p:nvPr/>
        </p:nvPicPr>
        <p:blipFill>
          <a:blip r:embed="rId4"/>
          <a:stretch/>
        </p:blipFill>
        <p:spPr>
          <a:xfrm flipH="1">
            <a:off x="9656640" y="2299320"/>
            <a:ext cx="1402920" cy="2152800"/>
          </a:xfrm>
          <a:prstGeom prst="rect">
            <a:avLst/>
          </a:prstGeom>
          <a:ln w="0">
            <a:noFill/>
          </a:ln>
        </p:spPr>
      </p:pic>
      <p:cxnSp>
        <p:nvCxnSpPr>
          <p:cNvPr id="149" name="Прямая со стрелкой 14"/>
          <p:cNvCxnSpPr/>
          <p:nvPr/>
        </p:nvCxnSpPr>
        <p:spPr>
          <a:xfrm>
            <a:off x="2066400" y="5303520"/>
            <a:ext cx="768600" cy="320400"/>
          </a:xfrm>
          <a:prstGeom prst="straightConnector1">
            <a:avLst/>
          </a:prstGeom>
          <a:ln>
            <a:solidFill>
              <a:srgbClr val="4a845e"/>
            </a:solidFill>
            <a:round/>
            <a:tailEnd len="med" type="triangle" w="med"/>
          </a:ln>
        </p:spPr>
      </p:cxnSp>
      <p:cxnSp>
        <p:nvCxnSpPr>
          <p:cNvPr id="150" name="Прямая со стрелкой 18"/>
          <p:cNvCxnSpPr/>
          <p:nvPr/>
        </p:nvCxnSpPr>
        <p:spPr>
          <a:xfrm flipH="1">
            <a:off x="10149840" y="5203080"/>
            <a:ext cx="677520" cy="432720"/>
          </a:xfrm>
          <a:prstGeom prst="straightConnector1">
            <a:avLst/>
          </a:prstGeom>
          <a:ln>
            <a:solidFill>
              <a:srgbClr val="4a845e"/>
            </a:solidFill>
            <a:round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8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nodeType="after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8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 pitchFamily="0" charset="1"/>
        <a:ea typeface=""/>
        <a:cs typeface=""/>
      </a:majorFont>
      <a:minorFont>
        <a:latin typeface="Franklin Gothic Book" panose="020B05030201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</a:schemeClr>
            </a:gs>
            <a:gs pos="50000">
              <a:schemeClr val="phClr">
                <a:tint val="73000"/>
                <a:lumMod val="105000"/>
              </a:schemeClr>
            </a:gs>
            <a:gs pos="100000">
              <a:schemeClr val="phClr">
                <a:tint val="81000"/>
                <a:lumMod val="105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in">
          <a:prstDash val="solid"/>
        </a:ln>
        <a:ln w="34925" cap="flat" cmpd="sng" algn="in">
          <a:prstDash val="solid"/>
        </a:ln>
        <a:ln w="19050" cap="flat" cmpd="sng" algn="in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261</TotalTime>
  <Words>495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2021-11-09T17:18:14Z</dcterms:created>
  <dc:creator>Azhar ZH</dc:creator>
  <dc:description/>
  <dc:language>en-US</dc:language>
  <cp:lastModifiedBy>Пользователь Windows</cp:lastModifiedBy>
  <dcterms:modified xsi:type="dcterms:W3CDTF">2024-04-27T13:44:30Z</dcterms:modified>
  <cp:revision>24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15</vt:r8>
  </property>
</Properties>
</file>